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228791-F063-4A01-9042-A4FE2B538D0C}">
  <a:tblStyle styleId="{27228791-F063-4A01-9042-A4FE2B538D0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003939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003939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9003939b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9003939b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900a5d4eb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900a5d4eb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56" name="Google Shape;56;p13"/>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sp>
        <p:nvSpPr>
          <p:cNvPr id="57" name="Google Shape;57;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58" name="Google Shape;58;p13"/>
          <p:cNvGraphicFramePr/>
          <p:nvPr/>
        </p:nvGraphicFramePr>
        <p:xfrm>
          <a:off x="469041" y="2009635"/>
          <a:ext cx="3000000" cy="3000000"/>
        </p:xfrm>
        <a:graphic>
          <a:graphicData uri="http://schemas.openxmlformats.org/drawingml/2006/table">
            <a:tbl>
              <a:tblPr>
                <a:noFill/>
                <a:tableStyleId>{27228791-F063-4A01-9042-A4FE2B538D0C}</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 King Leopold II of Belgium personally ruled over the Congo “Free” State. He claimed this territory as his own personal possession in February 1885. Under his reign, the Congo was an example of one of the most </a:t>
                      </a:r>
                      <a:r>
                        <a:rPr lang="en" sz="1200">
                          <a:solidFill>
                            <a:schemeClr val="dk1"/>
                          </a:solidFill>
                          <a:latin typeface="Inter"/>
                          <a:ea typeface="Inter"/>
                          <a:cs typeface="Inter"/>
                          <a:sym typeface="Inter"/>
                        </a:rPr>
                        <a:t>extreme</a:t>
                      </a:r>
                      <a:r>
                        <a:rPr lang="en" sz="1200">
                          <a:solidFill>
                            <a:schemeClr val="dk1"/>
                          </a:solidFill>
                          <a:latin typeface="Inter"/>
                          <a:ea typeface="Inter"/>
                          <a:cs typeface="Inter"/>
                          <a:sym typeface="Inter"/>
                        </a:rPr>
                        <a:t> and horrific forms of economic imperialism and exploitation in imperialized Africa. The Congo had a significant </a:t>
                      </a:r>
                      <a:r>
                        <a:rPr lang="en" sz="1200">
                          <a:solidFill>
                            <a:schemeClr val="dk1"/>
                          </a:solidFill>
                          <a:latin typeface="Inter"/>
                          <a:ea typeface="Inter"/>
                          <a:cs typeface="Inter"/>
                          <a:sym typeface="Inter"/>
                        </a:rPr>
                        <a:t>amount</a:t>
                      </a:r>
                      <a:r>
                        <a:rPr lang="en" sz="1200">
                          <a:solidFill>
                            <a:schemeClr val="dk1"/>
                          </a:solidFill>
                          <a:latin typeface="Inter"/>
                          <a:ea typeface="Inter"/>
                          <a:cs typeface="Inter"/>
                          <a:sym typeface="Inter"/>
                        </a:rPr>
                        <a:t> of natural </a:t>
                      </a:r>
                      <a:r>
                        <a:rPr lang="en" sz="1200">
                          <a:solidFill>
                            <a:schemeClr val="dk1"/>
                          </a:solidFill>
                          <a:latin typeface="Inter"/>
                          <a:ea typeface="Inter"/>
                          <a:cs typeface="Inter"/>
                          <a:sym typeface="Inter"/>
                        </a:rPr>
                        <a:t>resources</a:t>
                      </a:r>
                      <a:r>
                        <a:rPr lang="en" sz="1200">
                          <a:solidFill>
                            <a:schemeClr val="dk1"/>
                          </a:solidFill>
                          <a:latin typeface="Inter"/>
                          <a:ea typeface="Inter"/>
                          <a:cs typeface="Inter"/>
                          <a:sym typeface="Inter"/>
                        </a:rPr>
                        <a:t> that the Europeans coveted; in particular, rubber and ivory, both of which were important for industrial machines and products. The native Congolese people were consistently exploited and treated with violence at the hands of Leopold’s agents. Congolese villages were given quotas to meet, and if the workers did not reach said quotas, they were met with horrific punishments- they were beaten or killed, and some had their hands severed off to scare others into submission. These people were not paid for their labor, and to ensure that they did not run away, the Belgians would </a:t>
                      </a:r>
                      <a:r>
                        <a:rPr lang="en" sz="1200">
                          <a:solidFill>
                            <a:schemeClr val="dk1"/>
                          </a:solidFill>
                          <a:latin typeface="Inter"/>
                          <a:ea typeface="Inter"/>
                          <a:cs typeface="Inter"/>
                          <a:sym typeface="Inter"/>
                        </a:rPr>
                        <a:t>sometimes</a:t>
                      </a:r>
                      <a:r>
                        <a:rPr lang="en" sz="1200">
                          <a:solidFill>
                            <a:schemeClr val="dk1"/>
                          </a:solidFill>
                          <a:latin typeface="Inter"/>
                          <a:ea typeface="Inter"/>
                          <a:cs typeface="Inter"/>
                          <a:sym typeface="Inter"/>
                        </a:rPr>
                        <a:t> hold their spouses </a:t>
                      </a:r>
                      <a:r>
                        <a:rPr lang="en" sz="1200">
                          <a:solidFill>
                            <a:schemeClr val="dk1"/>
                          </a:solidFill>
                          <a:latin typeface="Inter"/>
                          <a:ea typeface="Inter"/>
                          <a:cs typeface="Inter"/>
                          <a:sym typeface="Inter"/>
                        </a:rPr>
                        <a:t>captive</a:t>
                      </a:r>
                      <a:r>
                        <a:rPr lang="en" sz="1200">
                          <a:solidFill>
                            <a:schemeClr val="dk1"/>
                          </a:solidFill>
                          <a:latin typeface="Inter"/>
                          <a:ea typeface="Inter"/>
                          <a:cs typeface="Inter"/>
                          <a:sym typeface="Inter"/>
                        </a:rPr>
                        <a:t>. During King Leopold’s rule of the Congo, from its beginning in 1885 until 1908 when Belgium took over its rule after the land was forcefully taken away from Leopold, an estimated 8 million </a:t>
                      </a:r>
                      <a:r>
                        <a:rPr lang="en" sz="1200">
                          <a:solidFill>
                            <a:schemeClr val="dk1"/>
                          </a:solidFill>
                          <a:latin typeface="Inter"/>
                          <a:ea typeface="Inter"/>
                          <a:cs typeface="Inter"/>
                          <a:sym typeface="Inter"/>
                        </a:rPr>
                        <a:t>Congolese</a:t>
                      </a:r>
                      <a:r>
                        <a:rPr lang="en" sz="1200">
                          <a:solidFill>
                            <a:schemeClr val="dk1"/>
                          </a:solidFill>
                          <a:latin typeface="Inter"/>
                          <a:ea typeface="Inter"/>
                          <a:cs typeface="Inter"/>
                          <a:sym typeface="Inter"/>
                        </a:rPr>
                        <a:t> people died.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59" name="Google Shape;59;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60" name="Google Shape;60;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1" name="Google Shape;61;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2" name="Google Shape;62;p13"/>
          <p:cNvGraphicFramePr/>
          <p:nvPr/>
        </p:nvGraphicFramePr>
        <p:xfrm>
          <a:off x="469041" y="4829035"/>
          <a:ext cx="3000000" cy="3000000"/>
        </p:xfrm>
        <a:graphic>
          <a:graphicData uri="http://schemas.openxmlformats.org/drawingml/2006/table">
            <a:tbl>
              <a:tblPr>
                <a:noFill/>
                <a:tableStyleId>{27228791-F063-4A01-9042-A4FE2B538D0C}</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Excerpt from Article 11 of the General Act of Berlin of February 26, 1885.</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Signatory Powers exercising sovereign rights or authority in African territories will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continue to watch over the preservation of the native populations and to supervise the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improvement of the conditions of their moral and material well-being. They will, 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particular, endeavour to secure the complete suppression of slavery in all its forms 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of the slave trade by land and sea.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will protect and favour, without distinction of nationality or of religion, the religious,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scientific or charitable institutions and undertakings created and organized by the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nationals of the other Signatory Powers and of States, Members of the League of</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Nations, which may adhere to the present Convention, which aim at leading the natives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path of progress and civilisation. Scientific missions, their property and their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collections, shall likewise be the objects of special solicitude.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8" name="Google Shape;68;p1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69" name="Google Shape;69;p14"/>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sp>
        <p:nvSpPr>
          <p:cNvPr id="70" name="Google Shape;70;p14"/>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71" name="Google Shape;71;p14"/>
          <p:cNvGraphicFramePr/>
          <p:nvPr/>
        </p:nvGraphicFramePr>
        <p:xfrm>
          <a:off x="4910291" y="2619235"/>
          <a:ext cx="3000000" cy="3000000"/>
        </p:xfrm>
        <a:graphic>
          <a:graphicData uri="http://schemas.openxmlformats.org/drawingml/2006/table">
            <a:tbl>
              <a:tblPr>
                <a:noFill/>
                <a:tableStyleId>{27228791-F063-4A01-9042-A4FE2B538D0C}</a:tableStyleId>
              </a:tblPr>
              <a:tblGrid>
                <a:gridCol w="919950"/>
                <a:gridCol w="674625"/>
                <a:gridCol w="117950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a:t>
                      </a:r>
                      <a:r>
                        <a:rPr lang="en" sz="1200">
                          <a:solidFill>
                            <a:schemeClr val="dk1"/>
                          </a:solidFill>
                          <a:latin typeface="Halant"/>
                          <a:ea typeface="Halant"/>
                          <a:cs typeface="Halant"/>
                          <a:sym typeface="Halant"/>
                        </a:rPr>
                        <a:t>Mutilated Congolese people from the Belgian Congo. King Leopold II of Belgium personally owned the “Congo Free State” and was responsible for the deaths of millions of Congolese as a result of inhumane mistreatment of them as part of their forced labor to produce rubber. If villages did not meet quotas or opposed the colonial government in some other way, one of the punishments was amputation of limbs. Wikimedia Commons.</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72" name="Google Shape;72;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5" name="Google Shape;75;p14"/>
          <p:cNvPicPr preferRelativeResize="0"/>
          <p:nvPr/>
        </p:nvPicPr>
        <p:blipFill>
          <a:blip r:embed="rId5">
            <a:alphaModFix/>
          </a:blip>
          <a:stretch>
            <a:fillRect/>
          </a:stretch>
        </p:blipFill>
        <p:spPr>
          <a:xfrm>
            <a:off x="469050" y="2185139"/>
            <a:ext cx="4362408" cy="654361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2" name="Google Shape;82;p15"/>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sp>
        <p:nvSpPr>
          <p:cNvPr id="83" name="Google Shape;83;p1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5"/>
          <p:cNvGraphicFramePr/>
          <p:nvPr/>
        </p:nvGraphicFramePr>
        <p:xfrm>
          <a:off x="469041" y="1933435"/>
          <a:ext cx="3000000" cy="3000000"/>
        </p:xfrm>
        <a:graphic>
          <a:graphicData uri="http://schemas.openxmlformats.org/drawingml/2006/table">
            <a:tbl>
              <a:tblPr>
                <a:noFill/>
                <a:tableStyleId>{27228791-F063-4A01-9042-A4FE2B538D0C}</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3: </a:t>
                      </a:r>
                      <a:r>
                        <a:rPr lang="en" sz="1200">
                          <a:solidFill>
                            <a:schemeClr val="dk1"/>
                          </a:solidFill>
                          <a:latin typeface="Halant"/>
                          <a:ea typeface="Halant"/>
                          <a:cs typeface="Halant"/>
                          <a:sym typeface="Halant"/>
                        </a:rPr>
                        <a:t>Casement, Roger, </a:t>
                      </a:r>
                      <a:r>
                        <a:rPr i="1" lang="en" sz="1200">
                          <a:solidFill>
                            <a:schemeClr val="dk1"/>
                          </a:solidFill>
                          <a:latin typeface="Halant"/>
                          <a:ea typeface="Halant"/>
                          <a:cs typeface="Halant"/>
                          <a:sym typeface="Halant"/>
                        </a:rPr>
                        <a:t>Correspondence and Report from His Majesty's Consul at Boma Respecting the Administration of the Independent State of the Congo</a:t>
                      </a:r>
                      <a:r>
                        <a:rPr lang="en" sz="1200">
                          <a:solidFill>
                            <a:schemeClr val="dk1"/>
                          </a:solidFill>
                          <a:latin typeface="Halant"/>
                          <a:ea typeface="Halant"/>
                          <a:cs typeface="Halant"/>
                          <a:sym typeface="Halant"/>
                        </a:rPr>
                        <a:t>, 1904</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He gave, as an explanation, when I asked for the reason of this fear of the white man, that as these people were great savages, and knew themselves how many crimes they had committed, they doubtless feared that the white man of the Government was coming to punish their misconduct. He added that they had undoubtedly had an “awful past” at the hands of some of the officials who had preceded him in the local administration, and that it would take time for confidence to be restored. Men, he said, still came to him whose hands had been cut off by the Government soldiers during those evil days, and he said there were still many victims of this species of mutilation in the surrounding country. Two cases of the kind came to my actual notice while I was in the lake. One, a young man, both of whose hands had been beaten off with the butt ends of rifles against a tree, the other a young lad of 11 or 12 years of age, whose right hand was cut off at the wrist.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88" name="Google Shape;88;p15"/>
          <p:cNvGraphicFramePr/>
          <p:nvPr/>
        </p:nvGraphicFramePr>
        <p:xfrm>
          <a:off x="469041" y="4752835"/>
          <a:ext cx="3000000" cy="3000000"/>
        </p:xfrm>
        <a:graphic>
          <a:graphicData uri="http://schemas.openxmlformats.org/drawingml/2006/table">
            <a:tbl>
              <a:tblPr>
                <a:noFill/>
                <a:tableStyleId>{27228791-F063-4A01-9042-A4FE2B538D0C}</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a:t>
                      </a:r>
                      <a:r>
                        <a:rPr lang="en" sz="1200">
                          <a:solidFill>
                            <a:schemeClr val="dk1"/>
                          </a:solidFill>
                          <a:latin typeface="Halant"/>
                          <a:ea typeface="Halant"/>
                          <a:cs typeface="Halant"/>
                          <a:sym typeface="Halant"/>
                        </a:rPr>
                        <a:t>French, Howard, “Confronting Belgium’s Colonial Legacy”, </a:t>
                      </a:r>
                      <a:r>
                        <a:rPr i="1" lang="en" sz="1200">
                          <a:solidFill>
                            <a:schemeClr val="dk1"/>
                          </a:solidFill>
                          <a:latin typeface="Halant"/>
                          <a:ea typeface="Halant"/>
                          <a:cs typeface="Halant"/>
                          <a:sym typeface="Halant"/>
                        </a:rPr>
                        <a:t>Foreign Policy</a:t>
                      </a:r>
                      <a:r>
                        <a:rPr lang="en" sz="1200">
                          <a:solidFill>
                            <a:schemeClr val="dk1"/>
                          </a:solidFill>
                          <a:latin typeface="Halant"/>
                          <a:ea typeface="Halant"/>
                          <a:cs typeface="Halant"/>
                          <a:sym typeface="Halant"/>
                        </a:rPr>
                        <a:t>, June 6, 2022.</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Leopold’s posturing against slavery did not prevent him from taking over this territorial bonanza as his private property, under the cruelly ironic name of the Congo Free State, and imposing a regime of forced labor for the purpose of harvesting hundreds of thousands of pounds of ivory as well as one of the successor commodities to sugar in Europe’s drive toward industrialization and wealth: rubber. In the pursuit of rubber production, Leopold’s Congolese subjects were ferociously overworked and mistreated. Female villagers were routinely held hostage, for example, to force men to cull rubber from wild trees in the dense forest, and those who did not meet their production quota frequently had a hand publicly amputated as punishment. In the space of three decades at the end of the 19th century, the Congo went from being one of the places in the world least explored by outsiders to one of the most brutally exploited.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time, this produced an international scandal that required Leopold to surrender personal control of the Congo to the Belgian state, but as many as 10 million inhabitants of the territory were killed outright or driven to early deaths by the dire conditions that prevailed during and immediately after his rule. The Belgian state ruled the Congo very differently but also catastrophically, extracting enormous wealth from its colony while investing little.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today, some Belgians deny this history or try to downplay it, saying they created many roads in the colony as well as schools and hospitals. What they decline to acknowledge in making specious arguments like these is that the limited construction that was done was carried out not through investment but again through the forced labor of Africans, and almost none of Belgium’s colonial subjects in the Congo were provided even secondary education…. Belgium didn’t generate its first comprehensive development plan for the colony until 1949, just over 10 years before Congo gained independence.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